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5" r:id="rId2"/>
    <p:sldId id="266" r:id="rId3"/>
    <p:sldId id="267" r:id="rId4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3EFDAA-7060-406A-B434-5A81B1A5D9CF}" v="2" dt="2025-09-01T01:47:29.1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46" d="100"/>
          <a:sy n="46" d="100"/>
        </p:scale>
        <p:origin x="2202" y="54"/>
      </p:cViewPr>
      <p:guideLst>
        <p:guide orient="horz" pos="403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卢雅君" userId="S::lyj@huasucn.com::55d0786e-ed06-4274-a749-7826011bab94" providerId="AD" clId="Web-{AE3EFDAA-7060-406A-B434-5A81B1A5D9CF}"/>
    <pc:docChg chg="modSld">
      <pc:chgData name="卢雅君" userId="S::lyj@huasucn.com::55d0786e-ed06-4274-a749-7826011bab94" providerId="AD" clId="Web-{AE3EFDAA-7060-406A-B434-5A81B1A5D9CF}" dt="2025-09-01T01:47:29.138" v="1" actId="1076"/>
      <pc:docMkLst>
        <pc:docMk/>
      </pc:docMkLst>
      <pc:sldChg chg="modSp">
        <pc:chgData name="卢雅君" userId="S::lyj@huasucn.com::55d0786e-ed06-4274-a749-7826011bab94" providerId="AD" clId="Web-{AE3EFDAA-7060-406A-B434-5A81B1A5D9CF}" dt="2025-09-01T01:47:29.138" v="1" actId="1076"/>
        <pc:sldMkLst>
          <pc:docMk/>
          <pc:sldMk cId="769486504" sldId="265"/>
        </pc:sldMkLst>
        <pc:picChg chg="mod">
          <ac:chgData name="卢雅君" userId="S::lyj@huasucn.com::55d0786e-ed06-4274-a749-7826011bab94" providerId="AD" clId="Web-{AE3EFDAA-7060-406A-B434-5A81B1A5D9CF}" dt="2025-09-01T01:47:29.138" v="1" actId="1076"/>
          <ac:picMkLst>
            <pc:docMk/>
            <pc:sldMk cId="769486504" sldId="265"/>
            <ac:picMk id="3" creationId="{5D70F9B4-8624-63F4-4895-4648FFC04E3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1003-8522-45EB-A2FD-10248B7EFD60}" type="datetimeFigureOut">
              <a:rPr lang="zh-CN" altLang="en-US" smtClean="0"/>
              <a:t>2025/8/31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A942-1167-4DF0-A94F-E977335DBF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673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1003-8522-45EB-A2FD-10248B7EFD60}" type="datetimeFigureOut">
              <a:rPr lang="zh-CN" altLang="en-US" smtClean="0"/>
              <a:t>2025/8/31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A942-1167-4DF0-A94F-E977335DBF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3495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1003-8522-45EB-A2FD-10248B7EFD60}" type="datetimeFigureOut">
              <a:rPr lang="zh-CN" altLang="en-US" smtClean="0"/>
              <a:t>2025/8/31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A942-1167-4DF0-A94F-E977335DBF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1082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1003-8522-45EB-A2FD-10248B7EFD60}" type="datetimeFigureOut">
              <a:rPr lang="zh-CN" altLang="en-US" smtClean="0"/>
              <a:t>2025/8/31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A942-1167-4DF0-A94F-E977335DBF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1245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1003-8522-45EB-A2FD-10248B7EFD60}" type="datetimeFigureOut">
              <a:rPr lang="zh-CN" altLang="en-US" smtClean="0"/>
              <a:t>2025/8/31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A942-1167-4DF0-A94F-E977335DBF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1098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1003-8522-45EB-A2FD-10248B7EFD60}" type="datetimeFigureOut">
              <a:rPr lang="zh-CN" altLang="en-US" smtClean="0"/>
              <a:t>2025/8/31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A942-1167-4DF0-A94F-E977335DBF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243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1003-8522-45EB-A2FD-10248B7EFD60}" type="datetimeFigureOut">
              <a:rPr lang="zh-CN" altLang="en-US" smtClean="0"/>
              <a:t>2025/8/31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A942-1167-4DF0-A94F-E977335DBF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8360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1003-8522-45EB-A2FD-10248B7EFD60}" type="datetimeFigureOut">
              <a:rPr lang="zh-CN" altLang="en-US" smtClean="0"/>
              <a:t>2025/8/31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A942-1167-4DF0-A94F-E977335DBF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595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1003-8522-45EB-A2FD-10248B7EFD60}" type="datetimeFigureOut">
              <a:rPr lang="zh-CN" altLang="en-US" smtClean="0"/>
              <a:t>2025/8/31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A942-1167-4DF0-A94F-E977335DBF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8600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1003-8522-45EB-A2FD-10248B7EFD60}" type="datetimeFigureOut">
              <a:rPr lang="zh-CN" altLang="en-US" smtClean="0"/>
              <a:t>2025/8/31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A942-1167-4DF0-A94F-E977335DBF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6335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1003-8522-45EB-A2FD-10248B7EFD60}" type="datetimeFigureOut">
              <a:rPr lang="zh-CN" altLang="en-US" smtClean="0"/>
              <a:t>2025/8/31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A942-1167-4DF0-A94F-E977335DBF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2190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91003-8522-45EB-A2FD-10248B7EFD60}" type="datetimeFigureOut">
              <a:rPr lang="zh-CN" altLang="en-US" smtClean="0"/>
              <a:t>2025/8/31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4A942-1167-4DF0-A94F-E977335DBF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6011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3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BB5017-003A-C810-5A5A-364A6316EF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D70F9B4-8624-63F4-4895-4648FFC04E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28" y="8928123"/>
            <a:ext cx="5765083" cy="3781442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076A4130-0068-4A7A-DD0E-D591A6E9951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" y="-20229"/>
            <a:ext cx="9601200" cy="58876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rgbClr val="A1C3C1">
              <a:shade val="50000"/>
            </a:srgbClr>
          </a:lnRef>
          <a:fillRef idx="1">
            <a:srgbClr val="A1C3C1"/>
          </a:fillRef>
          <a:effectRef idx="0">
            <a:srgbClr val="A1C3C1"/>
          </a:effectRef>
          <a:fontRef idx="minor">
            <a:sysClr val="window" lastClr="FFFFFF"/>
          </a:fontRef>
        </p:style>
        <p:txBody>
          <a:bodyPr wrap="square" rtlCol="0" anchor="ctr">
            <a:normAutofit/>
          </a:bodyPr>
          <a:lstStyle/>
          <a:p>
            <a:pPr algn="ctr" defTabSz="914400">
              <a:defRPr/>
            </a:pPr>
            <a:endParaRPr lang="zh-CN" altLang="en-US" sz="252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1022FE47-5C1B-EC60-0A13-A6828349177D}"/>
              </a:ext>
            </a:extLst>
          </p:cNvPr>
          <p:cNvSpPr txBox="1"/>
          <p:nvPr/>
        </p:nvSpPr>
        <p:spPr>
          <a:xfrm>
            <a:off x="678780" y="960298"/>
            <a:ext cx="5282181" cy="7527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Bebas Neue" charset="0"/>
                <a:ea typeface="Bebas Neue" charset="0"/>
                <a:cs typeface="Bebas Neue" charset="0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lang="en-US" altLang="zh-CN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HC-PP135E215FS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B8E942A-299F-9DCC-ECEB-647E5C0693B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812297" y="1552484"/>
            <a:ext cx="273553" cy="45719"/>
          </a:xfrm>
          <a:prstGeom prst="rect">
            <a:avLst/>
          </a:prstGeom>
          <a:solidFill>
            <a:srgbClr val="EC6C00"/>
          </a:solidFill>
          <a:ln>
            <a:noFill/>
          </a:ln>
        </p:spPr>
        <p:style>
          <a:lnRef idx="2">
            <a:srgbClr val="A1C3C1">
              <a:shade val="50000"/>
            </a:srgbClr>
          </a:lnRef>
          <a:fillRef idx="1">
            <a:srgbClr val="A1C3C1"/>
          </a:fillRef>
          <a:effectRef idx="0">
            <a:srgbClr val="A1C3C1"/>
          </a:effectRef>
          <a:fontRef idx="minor">
            <a:sysClr val="window" lastClr="FFFFFF"/>
          </a:fontRef>
        </p:style>
        <p:txBody>
          <a:bodyPr wrap="square" rtlCol="0" anchor="ctr">
            <a:normAutofit fontScale="25000" lnSpcReduction="20000"/>
          </a:bodyPr>
          <a:lstStyle/>
          <a:p>
            <a:pPr algn="ctr" defTabSz="914400">
              <a:defRPr/>
            </a:pPr>
            <a:endParaRPr lang="zh-CN" altLang="en-US" sz="252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FBA5E16-F428-5E28-C527-F8D0794109A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155197" y="1552483"/>
            <a:ext cx="273553" cy="45719"/>
          </a:xfrm>
          <a:prstGeom prst="rect">
            <a:avLst/>
          </a:prstGeom>
          <a:solidFill>
            <a:srgbClr val="EC6C00"/>
          </a:solidFill>
          <a:ln>
            <a:noFill/>
          </a:ln>
        </p:spPr>
        <p:style>
          <a:lnRef idx="2">
            <a:srgbClr val="A1C3C1">
              <a:shade val="50000"/>
            </a:srgbClr>
          </a:lnRef>
          <a:fillRef idx="1">
            <a:srgbClr val="A1C3C1"/>
          </a:fillRef>
          <a:effectRef idx="0">
            <a:srgbClr val="A1C3C1"/>
          </a:effectRef>
          <a:fontRef idx="minor">
            <a:sysClr val="window" lastClr="FFFFFF"/>
          </a:fontRef>
        </p:style>
        <p:txBody>
          <a:bodyPr wrap="square" rtlCol="0" anchor="ctr">
            <a:normAutofit fontScale="25000" lnSpcReduction="20000"/>
          </a:bodyPr>
          <a:lstStyle/>
          <a:p>
            <a:pPr algn="ctr" defTabSz="914400">
              <a:defRPr/>
            </a:pPr>
            <a:endParaRPr lang="zh-CN" altLang="en-US" sz="252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6AE827F1-DA05-597B-C320-3B881B7AC514}"/>
              </a:ext>
            </a:extLst>
          </p:cNvPr>
          <p:cNvCxnSpPr>
            <a:cxnSpLocks/>
          </p:cNvCxnSpPr>
          <p:nvPr/>
        </p:nvCxnSpPr>
        <p:spPr>
          <a:xfrm flipH="1">
            <a:off x="393539" y="8690796"/>
            <a:ext cx="9005104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3">
            <a:extLst>
              <a:ext uri="{FF2B5EF4-FFF2-40B4-BE49-F238E27FC236}">
                <a16:creationId xmlns:a16="http://schemas.microsoft.com/office/drawing/2014/main" id="{5FCD6F96-7672-CC35-1381-E7A5CBF2A8F6}"/>
              </a:ext>
            </a:extLst>
          </p:cNvPr>
          <p:cNvSpPr txBox="1"/>
          <p:nvPr/>
        </p:nvSpPr>
        <p:spPr>
          <a:xfrm>
            <a:off x="393539" y="8742061"/>
            <a:ext cx="2060294" cy="3599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Bebas Neue" charset="0"/>
                <a:ea typeface="Bebas Neue" charset="0"/>
                <a:cs typeface="Bebas Neue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拓扑图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&amp;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架构图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6DC69BF6-E500-7C6A-A6FC-30294ACF9169}"/>
              </a:ext>
            </a:extLst>
          </p:cNvPr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705626" y="240062"/>
            <a:ext cx="1693017" cy="33429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6888D8A-6CB5-C259-AD4F-F7DCA1E54B9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200" y="11088547"/>
            <a:ext cx="2788444" cy="1713054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Title 3">
            <a:extLst>
              <a:ext uri="{FF2B5EF4-FFF2-40B4-BE49-F238E27FC236}">
                <a16:creationId xmlns:a16="http://schemas.microsoft.com/office/drawing/2014/main" id="{ECA0360B-6E10-1F66-4103-B102A6DF7C54}"/>
              </a:ext>
            </a:extLst>
          </p:cNvPr>
          <p:cNvSpPr txBox="1"/>
          <p:nvPr/>
        </p:nvSpPr>
        <p:spPr>
          <a:xfrm>
            <a:off x="202557" y="130669"/>
            <a:ext cx="2060294" cy="3599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Bebas Neue" charset="0"/>
                <a:ea typeface="Bebas Neue" charset="0"/>
                <a:cs typeface="Bebas Neue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工商业储能光伏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备电柜系统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" name="Title 3">
            <a:extLst>
              <a:ext uri="{FF2B5EF4-FFF2-40B4-BE49-F238E27FC236}">
                <a16:creationId xmlns:a16="http://schemas.microsoft.com/office/drawing/2014/main" id="{CB0DE830-C81A-BA5E-437F-CE4198049EFB}"/>
              </a:ext>
            </a:extLst>
          </p:cNvPr>
          <p:cNvSpPr txBox="1"/>
          <p:nvPr/>
        </p:nvSpPr>
        <p:spPr>
          <a:xfrm>
            <a:off x="700301" y="2363980"/>
            <a:ext cx="4560307" cy="29962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Bebas Neue" charset="0"/>
                <a:ea typeface="Bebas Neue" charset="0"/>
                <a:cs typeface="Bebas Neue" charset="0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适用于工业园区及商业综合体等各种工商业储能、备电、光伏发电应用场景，具备并网、离网，离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/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并网切换，光伏板接入（直流耦合）。采用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HV3S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能量转换管理模块，将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BMS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、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PCS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、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EMS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、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HV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进行了深度融合，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MPPT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光伏逆变器、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HSTS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静态切换开关，实现一体化设计。整柜采用风冷系统，气溶胶消防，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IP54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防护等级支持户外安装，支持削峰填谷、需量控制、防逆流、无功功率调节、电网调度接口、远程调度功能，助力工商业储能多元化发展。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28" name="Title 3">
            <a:extLst>
              <a:ext uri="{FF2B5EF4-FFF2-40B4-BE49-F238E27FC236}">
                <a16:creationId xmlns:a16="http://schemas.microsoft.com/office/drawing/2014/main" id="{B1F60C89-2940-DA27-E57B-FB7A727942AF}"/>
              </a:ext>
            </a:extLst>
          </p:cNvPr>
          <p:cNvSpPr txBox="1"/>
          <p:nvPr/>
        </p:nvSpPr>
        <p:spPr>
          <a:xfrm>
            <a:off x="7801834" y="10725968"/>
            <a:ext cx="1628639" cy="42742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Bebas Neue" charset="0"/>
                <a:ea typeface="Bebas Neue" charset="0"/>
                <a:cs typeface="Bebas Neue" charset="0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HV3S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能量管理模块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30" name="Title 3">
            <a:extLst>
              <a:ext uri="{FF2B5EF4-FFF2-40B4-BE49-F238E27FC236}">
                <a16:creationId xmlns:a16="http://schemas.microsoft.com/office/drawing/2014/main" id="{D1814199-F154-7F00-58F4-4B57D469EF47}"/>
              </a:ext>
            </a:extLst>
          </p:cNvPr>
          <p:cNvSpPr txBox="1"/>
          <p:nvPr/>
        </p:nvSpPr>
        <p:spPr>
          <a:xfrm>
            <a:off x="5535307" y="7484326"/>
            <a:ext cx="3815129" cy="10439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Bebas Neue" charset="0"/>
                <a:ea typeface="Bebas Neue" charset="0"/>
                <a:cs typeface="Bebas Neue" charset="0"/>
              </a:defRPr>
            </a:lvl1pPr>
          </a:lstStyle>
          <a:p>
            <a:pPr marL="0" lvl="3" algn="just">
              <a:lnSpc>
                <a:spcPct val="150000"/>
              </a:lnSpc>
            </a:pP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离</a:t>
            </a:r>
            <a:r>
              <a:rPr lang="en-US" altLang="zh-C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并网切换</a:t>
            </a:r>
            <a:endParaRPr lang="en-US" altLang="zh-C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marL="0" lvl="3" algn="just"/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250kw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功率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HSTS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静态切换开关，整柜实现备电功能，可实现并网、离网、离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并网模式切换；</a:t>
            </a:r>
            <a:endParaRPr lang="en-US" altLang="zh-CN" sz="1400" b="1" dirty="0">
              <a:latin typeface="仿宋" panose="02010609060101010101" pitchFamily="49" charset="-122"/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1" name="Title 3">
            <a:extLst>
              <a:ext uri="{FF2B5EF4-FFF2-40B4-BE49-F238E27FC236}">
                <a16:creationId xmlns:a16="http://schemas.microsoft.com/office/drawing/2014/main" id="{85FB1379-A28E-1177-FEEC-29211D1B368A}"/>
              </a:ext>
            </a:extLst>
          </p:cNvPr>
          <p:cNvSpPr txBox="1"/>
          <p:nvPr/>
        </p:nvSpPr>
        <p:spPr>
          <a:xfrm>
            <a:off x="5505936" y="6312534"/>
            <a:ext cx="3482598" cy="9580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Bebas Neue" charset="0"/>
                <a:ea typeface="Bebas Neue" charset="0"/>
                <a:cs typeface="Bebas Neue" charset="0"/>
              </a:defRPr>
            </a:lvl1pPr>
          </a:lstStyle>
          <a:p>
            <a:pPr marL="0" lvl="3" algn="just">
              <a:lnSpc>
                <a:spcPct val="150000"/>
              </a:lnSpc>
            </a:pP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智能运维</a:t>
            </a:r>
            <a:endParaRPr lang="en-US" altLang="zh-C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marL="0" lvl="3" algn="just"/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本地控制削峰填谷、需量控制、防逆流、离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并网切换，中英文云平台界面，手机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APP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互联。</a:t>
            </a:r>
            <a:endParaRPr lang="en-US" altLang="zh-CN" sz="1400" b="1" dirty="0">
              <a:latin typeface="仿宋" panose="02010609060101010101" pitchFamily="49" charset="-122"/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2" name="Title 3">
            <a:extLst>
              <a:ext uri="{FF2B5EF4-FFF2-40B4-BE49-F238E27FC236}">
                <a16:creationId xmlns:a16="http://schemas.microsoft.com/office/drawing/2014/main" id="{79CFD7D2-8180-A187-5CD6-0333FB41C5B0}"/>
              </a:ext>
            </a:extLst>
          </p:cNvPr>
          <p:cNvSpPr txBox="1"/>
          <p:nvPr/>
        </p:nvSpPr>
        <p:spPr>
          <a:xfrm>
            <a:off x="591777" y="7611248"/>
            <a:ext cx="3324104" cy="9580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Bebas Neue" charset="0"/>
                <a:ea typeface="Bebas Neue" charset="0"/>
                <a:cs typeface="Bebas Neue" charset="0"/>
              </a:defRPr>
            </a:lvl1pPr>
          </a:lstStyle>
          <a:p>
            <a:pPr marL="0" lvl="3" defTabSz="914400">
              <a:spcBef>
                <a:spcPct val="0"/>
              </a:spcBef>
              <a:defRPr/>
            </a:pP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光伏逆变器（</a:t>
            </a:r>
            <a:r>
              <a:rPr lang="en-US" altLang="zh-C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MPPT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）</a:t>
            </a:r>
            <a:endParaRPr lang="en-US" altLang="zh-C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marL="0" lvl="3" algn="just"/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台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30kw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功率光伏逆变器，系统采用光伏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MPPT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直流耦合，提升光伏发电效率，同步解决交流电压不匹配问题；</a:t>
            </a:r>
            <a:endParaRPr lang="en-US" altLang="zh-CN" sz="1400" b="1" dirty="0">
              <a:latin typeface="仿宋" panose="02010609060101010101" pitchFamily="49" charset="-122"/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3" name="Title 3">
            <a:extLst>
              <a:ext uri="{FF2B5EF4-FFF2-40B4-BE49-F238E27FC236}">
                <a16:creationId xmlns:a16="http://schemas.microsoft.com/office/drawing/2014/main" id="{6C10D156-3878-5B58-F7EA-ACC2BDF1EEC4}"/>
              </a:ext>
            </a:extLst>
          </p:cNvPr>
          <p:cNvSpPr txBox="1"/>
          <p:nvPr/>
        </p:nvSpPr>
        <p:spPr>
          <a:xfrm>
            <a:off x="612666" y="6423306"/>
            <a:ext cx="3324104" cy="7738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Bebas Neue" charset="0"/>
                <a:ea typeface="Bebas Neue" charset="0"/>
                <a:cs typeface="Bebas Neue" charset="0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zh-CN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核心</a:t>
            </a:r>
            <a:r>
              <a:rPr lang="en-US" altLang="zh-CN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HV3S</a:t>
            </a:r>
            <a:r>
              <a:rPr lang="zh-CN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模块一体化设计</a:t>
            </a:r>
            <a:endParaRPr lang="en-US" altLang="zh-CN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00000"/>
              </a:lnSpc>
              <a:defRPr/>
            </a:pPr>
            <a:r>
              <a:rPr lang="en-US" altLang="zh-CN" sz="1400" dirty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BMS</a:t>
            </a:r>
            <a:r>
              <a:rPr lang="zh-CN" altLang="en-US" sz="1400" dirty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1400" dirty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PCS</a:t>
            </a:r>
            <a:r>
              <a:rPr lang="zh-CN" altLang="en-US" sz="1400" dirty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1400" dirty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EMS</a:t>
            </a:r>
            <a:r>
              <a:rPr lang="zh-CN" altLang="en-US" sz="1400" dirty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1400" dirty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HV</a:t>
            </a:r>
            <a:r>
              <a:rPr lang="zh-CN" altLang="en-US" sz="1400" dirty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集成一个模块，一体化设计；</a:t>
            </a:r>
            <a:endParaRPr lang="en-US" altLang="zh-CN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BB87F2AA-3EA8-93F3-A3F7-7B84E5917E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55950" y="6244784"/>
            <a:ext cx="549986" cy="579241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91D5966D-D458-0F26-7204-12505F416AD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2557" y="6333888"/>
            <a:ext cx="389220" cy="393966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977E03CB-419B-891B-79A1-B4DD33AC1D1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3539" y="7515447"/>
            <a:ext cx="479999" cy="479999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E15EC36F-9D98-83F9-F3A7-ED9006C9ABE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20608" y="7458939"/>
            <a:ext cx="479999" cy="50999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1D596E2-DFDF-97B9-814B-CD54B698D11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024" y="78817"/>
            <a:ext cx="4288694" cy="604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486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3FB99B-1D95-1B9D-9130-FA2ACB8254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89B192D5-B4AC-E7C2-ACA7-EF56B9C6652D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705626" y="240062"/>
            <a:ext cx="1693017" cy="334290"/>
          </a:xfrm>
          <a:prstGeom prst="rect">
            <a:avLst/>
          </a:prstGeom>
        </p:spPr>
      </p:pic>
      <p:sp>
        <p:nvSpPr>
          <p:cNvPr id="25" name="Title 3">
            <a:extLst>
              <a:ext uri="{FF2B5EF4-FFF2-40B4-BE49-F238E27FC236}">
                <a16:creationId xmlns:a16="http://schemas.microsoft.com/office/drawing/2014/main" id="{D4B7D051-A877-551F-0B54-4251641AF746}"/>
              </a:ext>
            </a:extLst>
          </p:cNvPr>
          <p:cNvSpPr txBox="1"/>
          <p:nvPr/>
        </p:nvSpPr>
        <p:spPr>
          <a:xfrm>
            <a:off x="202557" y="130669"/>
            <a:ext cx="2060294" cy="3599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Bebas Neue" charset="0"/>
                <a:ea typeface="Bebas Neue" charset="0"/>
                <a:cs typeface="Bebas Neue" charset="0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lang="zh-CN" altLang="en-US" sz="1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工商业储能光伏</a:t>
            </a:r>
            <a:r>
              <a:rPr lang="en-US" altLang="zh-CN" sz="1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1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备电柜系统</a:t>
            </a:r>
            <a:endParaRPr lang="en-US" altLang="zh-CN" sz="1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8F2F0337-7F92-1851-BC8F-A7AFD7860F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5773261"/>
              </p:ext>
            </p:extLst>
          </p:nvPr>
        </p:nvGraphicFramePr>
        <p:xfrm>
          <a:off x="659757" y="1188334"/>
          <a:ext cx="8322197" cy="102655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986">
                  <a:extLst>
                    <a:ext uri="{9D8B030D-6E8A-4147-A177-3AD203B41FA5}">
                      <a16:colId xmlns:a16="http://schemas.microsoft.com/office/drawing/2014/main" val="2557486917"/>
                    </a:ext>
                  </a:extLst>
                </a:gridCol>
                <a:gridCol w="6195211">
                  <a:extLst>
                    <a:ext uri="{9D8B030D-6E8A-4147-A177-3AD203B41FA5}">
                      <a16:colId xmlns:a16="http://schemas.microsoft.com/office/drawing/2014/main" val="35099502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60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kern="1200" dirty="0">
                          <a:solidFill>
                            <a:schemeClr val="bg1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  <a:cs typeface="+mn-cs"/>
                        </a:rPr>
                        <a:t>产品型号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200" dirty="0">
                          <a:solidFill>
                            <a:schemeClr val="bg1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  <a:cs typeface="+mn-cs"/>
                        </a:rPr>
                        <a:t>HC-PP135E215FS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799216"/>
                  </a:ext>
                </a:extLst>
              </a:tr>
              <a:tr h="318863">
                <a:tc>
                  <a:txBody>
                    <a:bodyPr/>
                    <a:lstStyle/>
                    <a:p>
                      <a:r>
                        <a:rPr lang="zh-CN" altLang="en-US" sz="1400" b="1" dirty="0"/>
                        <a:t>直流侧参数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9219724"/>
                  </a:ext>
                </a:extLst>
              </a:tr>
              <a:tr h="286429">
                <a:tc>
                  <a:txBody>
                    <a:bodyPr/>
                    <a:lstStyle/>
                    <a:p>
                      <a:pPr marL="0" algn="l" defTabSz="960120" rtl="0" eaLnBrk="1" latinLnBrk="0" hangingPunct="1"/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电芯类型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60120" rtl="0" eaLnBrk="1" latinLnBrk="0" hangingPunct="1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LFP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3.2V/280Ah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2453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60120" rtl="0" eaLnBrk="1" latinLnBrk="0" hangingPunct="1"/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电芯配置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effectLst/>
                          <a:latin typeface="inherit"/>
                        </a:rPr>
                        <a:t>1P240S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118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60120" rtl="0" eaLnBrk="1" latinLnBrk="0" hangingPunct="1"/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电池电压范围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effectLst/>
                          <a:latin typeface="inherit"/>
                        </a:rPr>
                        <a:t>672V-864V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3282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60120" rtl="0" eaLnBrk="1" latinLnBrk="0" hangingPunct="1"/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电池容量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60120" rtl="0" eaLnBrk="1" latinLnBrk="0" hangingPunct="1"/>
                      <a:r>
                        <a:rPr lang="en-US" altLang="zh-CN" sz="1400" dirty="0">
                          <a:effectLst/>
                          <a:latin typeface="inherit"/>
                        </a:rPr>
                        <a:t>215kWh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0043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400" b="1" dirty="0"/>
                        <a:t>整柜交流侧参数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095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60120" rtl="0" eaLnBrk="1" latinLnBrk="0" hangingPunct="1"/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额定功率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电压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频率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60120" rtl="0" eaLnBrk="1" latinLnBrk="0" hangingPunct="1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135kw/380Vac/50Hz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2942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60120" rtl="0" eaLnBrk="1" latinLnBrk="0" hangingPunct="1"/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额定电网范围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effectLst/>
                          <a:latin typeface="inherit"/>
                        </a:rPr>
                        <a:t>375~415Vac</a:t>
                      </a:r>
                      <a:endParaRPr lang="en-US" altLang="zh-CN" sz="1400" kern="1200" dirty="0">
                        <a:solidFill>
                          <a:schemeClr val="dk1"/>
                        </a:solidFill>
                        <a:effectLst/>
                        <a:latin typeface="inheri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0960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60120" rtl="0" eaLnBrk="1" latinLnBrk="0" hangingPunct="1"/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最大电流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60120" rtl="0" eaLnBrk="1" latinLnBrk="0" hangingPunct="1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213A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0399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60120" rtl="0" eaLnBrk="1" latinLnBrk="0" hangingPunct="1"/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电流总谐波畸变率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60120" rtl="0" eaLnBrk="1" latinLnBrk="0" hangingPunct="1"/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≤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78106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60120" rtl="0" eaLnBrk="1" latinLnBrk="0" hangingPunct="1"/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直流分量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60120" rtl="0" eaLnBrk="1" latinLnBrk="0" hangingPunct="1"/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＜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1%*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额定电流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65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60120" rtl="0" eaLnBrk="1" latinLnBrk="0" hangingPunct="1"/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MPPT</a:t>
                      </a:r>
                      <a:r>
                        <a:rPr lang="zh-CN" alt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（光伏逆变器）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60120" rtl="0" eaLnBrk="1" latinLnBrk="0" hangingPunct="1"/>
                      <a:endParaRPr lang="zh-CN" alt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5863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60120" rtl="0" eaLnBrk="1" latinLnBrk="0" hangingPunct="1"/>
                      <a:r>
                        <a:rPr lang="zh-CN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额定输入电压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60120" rtl="0" eaLnBrk="1" latinLnBrk="0" hangingPunct="1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700Vdc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635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60120" rtl="0" eaLnBrk="1" latinLnBrk="0" hangingPunct="1"/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光伏板</a:t>
                      </a:r>
                      <a:r>
                        <a:rPr lang="zh-CN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输入电压范围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60120" rtl="0" eaLnBrk="1" latinLnBrk="0" hangingPunct="1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300Vdc~825Vdc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3672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60120" rtl="0" eaLnBrk="1" latinLnBrk="0" hangingPunct="1"/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光伏板</a:t>
                      </a:r>
                      <a:r>
                        <a:rPr lang="zh-CN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输入电流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范围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60120" rtl="0" eaLnBrk="1" latinLnBrk="0" hangingPunct="1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0~50A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5877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60120" rtl="0" eaLnBrk="1" latinLnBrk="0" hangingPunct="1"/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最大</a:t>
                      </a:r>
                      <a:r>
                        <a:rPr lang="zh-CN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输出功率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60120" rtl="0" eaLnBrk="1" latinLnBrk="0" hangingPunct="1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30kW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1810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60120" rtl="0" eaLnBrk="1" latinLnBrk="0" hangingPunct="1"/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输出</a:t>
                      </a:r>
                      <a:r>
                        <a:rPr lang="zh-CN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电压范围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60120" rtl="0" eaLnBrk="1" latinLnBrk="0" hangingPunct="1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50Vdc~1000Vdc</a:t>
                      </a:r>
                      <a:r>
                        <a:rPr lang="zh-CN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，调压步进为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0.1Vdc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（稳压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</a:t>
                      </a:r>
                      <a:r>
                        <a:rPr lang="zh-CN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±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0.5</a:t>
                      </a:r>
                      <a:r>
                        <a:rPr lang="zh-CN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％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9083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60120" rtl="0" eaLnBrk="1" latinLnBrk="0" hangingPunct="1"/>
                      <a:r>
                        <a:rPr lang="zh-CN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输出电流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范围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60120" rtl="0" eaLnBrk="1" latinLnBrk="0" hangingPunct="1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0~100A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（稳流</a:t>
                      </a:r>
                      <a:r>
                        <a:rPr lang="zh-CN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≤±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118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indent="-269875" algn="just">
                        <a:lnSpc>
                          <a:spcPts val="2200"/>
                        </a:lnSpc>
                        <a:buNone/>
                      </a:pP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转换效率（满载）</a:t>
                      </a:r>
                    </a:p>
                  </a:txBody>
                  <a:tcPr marL="36195" marR="36195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269875" algn="ctr">
                        <a:lnSpc>
                          <a:spcPts val="2200"/>
                        </a:lnSpc>
                        <a:buNone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&gt;95.5%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3639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60120" rtl="0" eaLnBrk="1" latinLnBrk="0" hangingPunct="1"/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HSTS</a:t>
                      </a:r>
                      <a:r>
                        <a:rPr lang="zh-CN" alt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（离</a:t>
                      </a: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并网静态开关）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60120" rtl="0" eaLnBrk="1" latinLnBrk="0" hangingPunct="1"/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0849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69875" indent="-269875" algn="just">
                        <a:lnSpc>
                          <a:spcPts val="2200"/>
                        </a:lnSpc>
                        <a:buNone/>
                      </a:pPr>
                      <a:r>
                        <a:rPr lang="zh-CN" altLang="en-US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额定电网电压</a:t>
                      </a:r>
                    </a:p>
                  </a:txBody>
                  <a:tcPr marL="36195" marR="36195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269875" algn="ctr">
                        <a:lnSpc>
                          <a:spcPts val="2200"/>
                        </a:lnSpc>
                        <a:buNone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380Vac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45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69875" indent="-269875" algn="just">
                        <a:lnSpc>
                          <a:spcPts val="2200"/>
                        </a:lnSpc>
                        <a:buNone/>
                      </a:pPr>
                      <a:r>
                        <a:rPr lang="zh-CN" altLang="en-US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接线方式</a:t>
                      </a:r>
                    </a:p>
                  </a:txBody>
                  <a:tcPr marL="36195" marR="36195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269875" algn="ctr">
                        <a:lnSpc>
                          <a:spcPts val="2200"/>
                        </a:lnSpc>
                        <a:buNone/>
                      </a:pP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三相三线</a:t>
                      </a:r>
                    </a:p>
                  </a:txBody>
                  <a:tcPr marL="36195" marR="36195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9522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69875" indent="-269875" algn="just">
                        <a:lnSpc>
                          <a:spcPts val="2200"/>
                        </a:lnSpc>
                        <a:buNone/>
                      </a:pPr>
                      <a:r>
                        <a:rPr lang="zh-CN" altLang="en-US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允许电网频率</a:t>
                      </a:r>
                    </a:p>
                  </a:txBody>
                  <a:tcPr marL="36195" marR="36195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269875" algn="ctr">
                        <a:lnSpc>
                          <a:spcPts val="2200"/>
                        </a:lnSpc>
                        <a:buNone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50/60Hz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5971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69875" indent="-269875" algn="just">
                        <a:lnSpc>
                          <a:spcPts val="2200"/>
                        </a:lnSpc>
                        <a:buNone/>
                      </a:pPr>
                      <a:r>
                        <a:rPr lang="zh-CN" altLang="en-US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额定功率</a:t>
                      </a:r>
                    </a:p>
                  </a:txBody>
                  <a:tcPr marL="36195" marR="36195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269875" algn="ctr">
                        <a:lnSpc>
                          <a:spcPts val="2200"/>
                        </a:lnSpc>
                        <a:buNone/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250kw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6471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69875" indent="-269875" algn="just">
                        <a:lnSpc>
                          <a:spcPts val="2200"/>
                        </a:lnSpc>
                        <a:buNone/>
                      </a:pPr>
                      <a:r>
                        <a:rPr lang="zh-CN" altLang="en-US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最大电流</a:t>
                      </a:r>
                    </a:p>
                  </a:txBody>
                  <a:tcPr marL="36195" marR="36195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269875" algn="ctr">
                        <a:lnSpc>
                          <a:spcPts val="2200"/>
                        </a:lnSpc>
                        <a:buNone/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334A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661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69875" indent="-269875" algn="just">
                        <a:lnSpc>
                          <a:spcPts val="2200"/>
                        </a:lnSpc>
                        <a:buNone/>
                      </a:pPr>
                      <a:r>
                        <a:rPr lang="zh-CN" altLang="en-US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并离网切换时间</a:t>
                      </a:r>
                    </a:p>
                  </a:txBody>
                  <a:tcPr marL="36195" marR="36195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269875" algn="ctr">
                        <a:lnSpc>
                          <a:spcPts val="2200"/>
                        </a:lnSpc>
                        <a:buNone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≤5ms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921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69875" indent="-269875" algn="just">
                        <a:lnSpc>
                          <a:spcPts val="2200"/>
                        </a:lnSpc>
                        <a:buNone/>
                      </a:pPr>
                      <a:r>
                        <a:rPr lang="zh-CN" altLang="en-US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过载能力</a:t>
                      </a:r>
                    </a:p>
                  </a:txBody>
                  <a:tcPr marL="36195" marR="36195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269875" algn="ctr">
                        <a:lnSpc>
                          <a:spcPts val="2200"/>
                        </a:lnSpc>
                        <a:buNone/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1.1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倍（长期）</a:t>
                      </a:r>
                    </a:p>
                  </a:txBody>
                  <a:tcPr marL="36195" marR="36195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64209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820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78C8A9-F75E-C5C5-2B88-A03B94072B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780C83E2-8AF9-1343-C412-CFA87D19B071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705626" y="240062"/>
            <a:ext cx="1693017" cy="334290"/>
          </a:xfrm>
          <a:prstGeom prst="rect">
            <a:avLst/>
          </a:prstGeom>
        </p:spPr>
      </p:pic>
      <p:sp>
        <p:nvSpPr>
          <p:cNvPr id="25" name="Title 3">
            <a:extLst>
              <a:ext uri="{FF2B5EF4-FFF2-40B4-BE49-F238E27FC236}">
                <a16:creationId xmlns:a16="http://schemas.microsoft.com/office/drawing/2014/main" id="{2BAEB6F1-E70C-495C-F476-89A2DF240933}"/>
              </a:ext>
            </a:extLst>
          </p:cNvPr>
          <p:cNvSpPr txBox="1"/>
          <p:nvPr/>
        </p:nvSpPr>
        <p:spPr>
          <a:xfrm>
            <a:off x="202557" y="130669"/>
            <a:ext cx="2060294" cy="3599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Bebas Neue" charset="0"/>
                <a:ea typeface="Bebas Neue" charset="0"/>
                <a:cs typeface="Bebas Neue" charset="0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lang="zh-CN" altLang="en-US" sz="1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工商业储能光伏</a:t>
            </a:r>
            <a:r>
              <a:rPr lang="en-US" altLang="zh-CN" sz="1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1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备电柜系统</a:t>
            </a:r>
            <a:endParaRPr lang="en-US" altLang="zh-CN" sz="1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34EB7D64-0497-A49B-7D49-E16352AF85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801925"/>
              </p:ext>
            </p:extLst>
          </p:nvPr>
        </p:nvGraphicFramePr>
        <p:xfrm>
          <a:off x="659757" y="1188334"/>
          <a:ext cx="8322197" cy="5519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9729">
                  <a:extLst>
                    <a:ext uri="{9D8B030D-6E8A-4147-A177-3AD203B41FA5}">
                      <a16:colId xmlns:a16="http://schemas.microsoft.com/office/drawing/2014/main" val="2557486917"/>
                    </a:ext>
                  </a:extLst>
                </a:gridCol>
                <a:gridCol w="6202468">
                  <a:extLst>
                    <a:ext uri="{9D8B030D-6E8A-4147-A177-3AD203B41FA5}">
                      <a16:colId xmlns:a16="http://schemas.microsoft.com/office/drawing/2014/main" val="35099502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60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kern="1200" dirty="0">
                          <a:solidFill>
                            <a:schemeClr val="bg1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  <a:cs typeface="+mn-cs"/>
                        </a:rPr>
                        <a:t>产品型号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200" dirty="0">
                          <a:solidFill>
                            <a:schemeClr val="bg1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  <a:cs typeface="+mn-cs"/>
                        </a:rPr>
                        <a:t>HC-PP135E215FS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799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60120" rtl="0" eaLnBrk="1" latinLnBrk="0" hangingPunct="1"/>
                      <a:r>
                        <a:rPr lang="zh-CN" alt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系统参数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60120" rtl="0" eaLnBrk="1" latinLnBrk="0" hangingPunct="1"/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0849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60120" rtl="0" eaLnBrk="1" latinLnBrk="0" hangingPunct="1"/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柜体尺寸（</a:t>
                      </a:r>
                      <a:r>
                        <a:rPr lang="zh-CN" altLang="en-US" sz="1400" dirty="0">
                          <a:effectLst/>
                          <a:latin typeface="inherit"/>
                        </a:rPr>
                        <a:t>宽*高*深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effectLst/>
                          <a:latin typeface="inherit"/>
                        </a:rPr>
                        <a:t>16300mm*2200mm*1300mm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45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60120" rtl="0" eaLnBrk="1" latinLnBrk="0" hangingPunct="1"/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重量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60120" rtl="0" eaLnBrk="1" latinLnBrk="0" hangingPunct="1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&lt;3000kg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9522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60120" rtl="0" eaLnBrk="1" latinLnBrk="0" hangingPunct="1"/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温控方式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60120" rtl="0" eaLnBrk="1" latinLnBrk="0" hangingPunct="1"/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风冷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5971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60120" rtl="0" eaLnBrk="1" latinLnBrk="0" hangingPunct="1"/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消防系统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60120" rtl="0" eaLnBrk="1" latinLnBrk="0" hangingPunct="1"/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气溶胶、水消防、复合型探测、声报警、泄爆、事故通风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6471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60120" rtl="0" eaLnBrk="1" latinLnBrk="0" hangingPunct="1"/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额定充放电功率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60120" rtl="0" eaLnBrk="1" latinLnBrk="0" hangingPunct="1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&lt;0.62P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661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60120" rtl="0" eaLnBrk="1" latinLnBrk="0" hangingPunct="1"/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防护等级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60120" rtl="0" eaLnBrk="1" latinLnBrk="0" hangingPunct="1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IP54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921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60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>
                          <a:effectLst/>
                          <a:latin typeface="inherit"/>
                        </a:rPr>
                        <a:t>噪声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effectLst/>
                          <a:latin typeface="inherit"/>
                        </a:rPr>
                        <a:t>≤75dB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807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60120" rtl="0" eaLnBrk="1" latinLnBrk="0" hangingPunct="1"/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工作海拔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>
                          <a:effectLst/>
                          <a:latin typeface="inherit"/>
                        </a:rPr>
                        <a:t>≤</a:t>
                      </a:r>
                      <a:r>
                        <a:rPr lang="en-US" altLang="zh-CN" sz="1400" dirty="0">
                          <a:effectLst/>
                          <a:latin typeface="inherit"/>
                        </a:rPr>
                        <a:t>2000m</a:t>
                      </a:r>
                      <a:r>
                        <a:rPr lang="zh-CN" altLang="en-US" sz="1400" dirty="0">
                          <a:effectLst/>
                          <a:latin typeface="inherit"/>
                        </a:rPr>
                        <a:t>（</a:t>
                      </a:r>
                      <a:r>
                        <a:rPr lang="en-US" altLang="zh-CN" sz="1400" dirty="0">
                          <a:effectLst/>
                          <a:latin typeface="inherit"/>
                        </a:rPr>
                        <a:t>2000m </a:t>
                      </a:r>
                      <a:r>
                        <a:rPr lang="zh-CN" altLang="en-US" sz="1400" dirty="0">
                          <a:effectLst/>
                          <a:latin typeface="inherit"/>
                        </a:rPr>
                        <a:t>以上降额）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023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60120" rtl="0" eaLnBrk="1" latinLnBrk="0" hangingPunct="1"/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工作温度范围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effectLst/>
                          <a:latin typeface="inherit"/>
                        </a:rPr>
                        <a:t>-20℃</a:t>
                      </a:r>
                      <a:r>
                        <a:rPr lang="zh-CN" altLang="en-US" sz="1400" dirty="0">
                          <a:effectLst/>
                          <a:latin typeface="inherit"/>
                        </a:rPr>
                        <a:t>～</a:t>
                      </a:r>
                      <a:r>
                        <a:rPr lang="en-US" altLang="zh-CN" sz="1400" dirty="0">
                          <a:effectLst/>
                          <a:latin typeface="inherit"/>
                        </a:rPr>
                        <a:t>50℃</a:t>
                      </a:r>
                      <a:r>
                        <a:rPr lang="zh-CN" altLang="en-US" sz="1400" dirty="0">
                          <a:effectLst/>
                          <a:latin typeface="inherit"/>
                        </a:rPr>
                        <a:t>（＞</a:t>
                      </a:r>
                      <a:r>
                        <a:rPr lang="en-US" altLang="zh-CN" sz="1400" dirty="0">
                          <a:effectLst/>
                          <a:latin typeface="inherit"/>
                        </a:rPr>
                        <a:t>45℃</a:t>
                      </a:r>
                      <a:r>
                        <a:rPr lang="zh-CN" altLang="en-US" sz="1400" dirty="0">
                          <a:effectLst/>
                          <a:latin typeface="inherit"/>
                        </a:rPr>
                        <a:t>降额使用）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1705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60120" rtl="0" eaLnBrk="1" latinLnBrk="0" hangingPunct="1"/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工作湿度范围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effectLst/>
                          <a:latin typeface="inherit"/>
                        </a:rPr>
                        <a:t>0-95%</a:t>
                      </a:r>
                      <a:r>
                        <a:rPr lang="zh-CN" altLang="en-US" sz="1400" dirty="0">
                          <a:effectLst/>
                          <a:latin typeface="inherit"/>
                        </a:rPr>
                        <a:t>（无凝露）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4009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60120" rtl="0" eaLnBrk="1" latinLnBrk="0" hangingPunct="1"/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通讯接口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60120" rtl="0" eaLnBrk="1" latinLnBrk="0" hangingPunct="1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CAN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TCP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RS485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4G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9652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60120" rtl="0" eaLnBrk="1" latinLnBrk="0" hangingPunct="1"/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运行策略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12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>
                          <a:effectLst/>
                          <a:latin typeface="inherit"/>
                        </a:rPr>
                        <a:t>削峰填谷、需量控制、防逆流、无功和有功功率调节、电网调度、远程调度、直流光伏逆变器</a:t>
                      </a:r>
                      <a:r>
                        <a:rPr lang="en-US" altLang="zh-CN" sz="1400" dirty="0">
                          <a:effectLst/>
                          <a:latin typeface="inherit"/>
                        </a:rPr>
                        <a:t>MPPT</a:t>
                      </a:r>
                      <a:r>
                        <a:rPr lang="zh-CN" altLang="en-US" sz="1400" dirty="0">
                          <a:effectLst/>
                          <a:latin typeface="inherit"/>
                        </a:rPr>
                        <a:t>耦合、离</a:t>
                      </a:r>
                      <a:r>
                        <a:rPr lang="en-US" altLang="zh-CN" sz="1400" dirty="0">
                          <a:effectLst/>
                          <a:latin typeface="inherit"/>
                        </a:rPr>
                        <a:t>/</a:t>
                      </a:r>
                      <a:r>
                        <a:rPr lang="zh-CN" altLang="en-US" sz="1400" dirty="0">
                          <a:effectLst/>
                          <a:latin typeface="inherit"/>
                        </a:rPr>
                        <a:t>并网切换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64209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58531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0621_1*i*1"/>
  <p:tag name="KSO_WM_TEMPLATE_CATEGORY" val="diagram"/>
  <p:tag name="KSO_WM_TEMPLATE_INDEX" val="20200621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0621_1*i*1"/>
  <p:tag name="KSO_WM_TEMPLATE_CATEGORY" val="diagram"/>
  <p:tag name="KSO_WM_TEMPLATE_INDEX" val="20200621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0621_1*i*1"/>
  <p:tag name="KSO_WM_TEMPLATE_CATEGORY" val="diagram"/>
  <p:tag name="KSO_WM_TEMPLATE_INDEX" val="20200621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1591</TotalTime>
  <Words>563</Words>
  <Application>Microsoft Office PowerPoint</Application>
  <PresentationFormat>A3 纸张(297x420 毫米)</PresentationFormat>
  <Paragraphs>94</Paragraphs>
  <Slides>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4" baseType="lpstr">
      <vt:lpstr>Office 主题​​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章勇和</dc:creator>
  <cp:lastModifiedBy>徐天财</cp:lastModifiedBy>
  <cp:revision>17</cp:revision>
  <dcterms:created xsi:type="dcterms:W3CDTF">2025-06-10T07:58:20Z</dcterms:created>
  <dcterms:modified xsi:type="dcterms:W3CDTF">2025-09-01T01:47:38Z</dcterms:modified>
</cp:coreProperties>
</file>